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305" r:id="rId4"/>
    <p:sldId id="289" r:id="rId5"/>
    <p:sldId id="298" r:id="rId6"/>
    <p:sldId id="309" r:id="rId7"/>
    <p:sldId id="291" r:id="rId8"/>
    <p:sldId id="299" r:id="rId9"/>
    <p:sldId id="302" r:id="rId10"/>
    <p:sldId id="296" r:id="rId11"/>
    <p:sldId id="288" r:id="rId12"/>
    <p:sldId id="324" r:id="rId13"/>
    <p:sldId id="325" r:id="rId14"/>
    <p:sldId id="272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2" autoAdjust="0"/>
    <p:restoredTop sz="94660"/>
  </p:normalViewPr>
  <p:slideViewPr>
    <p:cSldViewPr>
      <p:cViewPr varScale="1">
        <p:scale>
          <a:sx n="69" d="100"/>
          <a:sy n="69" d="100"/>
        </p:scale>
        <p:origin x="141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B9FB52-BC0B-49CB-B197-5BEF10B5C0B3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9CF314-7C18-4B49-883C-E49A13B1E4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4016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039B4-C6C9-4014-983E-700A81EF04D8}" type="datetimeFigureOut">
              <a:rPr lang="ru-RU"/>
              <a:pPr>
                <a:defRPr/>
              </a:pPr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D528A-13F1-4C46-80B6-D667B8A30B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F9F7F-5352-40D1-BD8E-9BA614EAEF03}" type="datetimeFigureOut">
              <a:rPr lang="ru-RU"/>
              <a:pPr>
                <a:defRPr/>
              </a:pPr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B9D75-5F4A-4397-B546-220AD97F79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A8855-9A38-465B-8435-939E589A421F}" type="datetimeFigureOut">
              <a:rPr lang="ru-RU"/>
              <a:pPr>
                <a:defRPr/>
              </a:pPr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72D64-D744-4C39-9201-9AD5484F53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B773A-858B-4ACA-997D-B254E9562280}" type="datetimeFigureOut">
              <a:rPr lang="ru-RU"/>
              <a:pPr>
                <a:defRPr/>
              </a:pPr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1C146-BA75-4B7B-86BB-71441EB82E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9DAFD-1D76-42C4-857E-A7DE42CCB818}" type="datetimeFigureOut">
              <a:rPr lang="ru-RU"/>
              <a:pPr>
                <a:defRPr/>
              </a:pPr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0668C-9557-4892-BC2C-42735A645F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D4239-3145-4FE3-9BF4-6D02C9016048}" type="datetimeFigureOut">
              <a:rPr lang="ru-RU"/>
              <a:pPr>
                <a:defRPr/>
              </a:pPr>
              <a:t>10.03.2020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385EA-A441-4493-BEC5-677137EACE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360F8-2D34-45AE-9C30-B2BC02A8A8F0}" type="datetimeFigureOut">
              <a:rPr lang="ru-RU"/>
              <a:pPr>
                <a:defRPr/>
              </a:pPr>
              <a:t>10.03.2020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B466D-0730-4723-A816-856EBD3CB1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A5BF8-CEFF-4498-9E5B-0659B1BEA140}" type="datetimeFigureOut">
              <a:rPr lang="ru-RU"/>
              <a:pPr>
                <a:defRPr/>
              </a:pPr>
              <a:t>10.03.2020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411B1-DBE8-4504-9E58-03DE57CD9B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52A29-64BE-47EC-A752-C8237B6688A4}" type="datetimeFigureOut">
              <a:rPr lang="ru-RU"/>
              <a:pPr>
                <a:defRPr/>
              </a:pPr>
              <a:t>10.03.2020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7791E-071A-435A-9D78-115F50E04F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AE6D3-526A-4EA5-9047-E4221578B1B7}" type="datetimeFigureOut">
              <a:rPr lang="ru-RU"/>
              <a:pPr>
                <a:defRPr/>
              </a:pPr>
              <a:t>10.03.2020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A9D2F-F98D-4F0F-8F02-8D6D8CF8A8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9C37D-6148-4073-A707-89C011CF4259}" type="datetimeFigureOut">
              <a:rPr lang="ru-RU"/>
              <a:pPr>
                <a:defRPr/>
              </a:pPr>
              <a:t>10.03.2020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F4AC6-615E-4D93-8FB4-7688C78EC8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A9B792C-5FB1-435C-9C95-B405F1DDDF59}" type="datetimeFigureOut">
              <a:rPr lang="ru-RU"/>
              <a:pPr>
                <a:defRPr/>
              </a:pPr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B1530D3-511C-4B54-ADD1-26E4A84C04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1357290" y="3887801"/>
            <a:ext cx="7358063" cy="1470025"/>
          </a:xfrm>
        </p:spPr>
        <p:txBody>
          <a:bodyPr/>
          <a:lstStyle/>
          <a:p>
            <a:r>
              <a:rPr lang="ru-RU" dirty="0" smtClean="0">
                <a:solidFill>
                  <a:srgbClr val="00B0F0"/>
                </a:solidFill>
              </a:rPr>
              <a:t>ВОЗРАСТНЫЕ  ОСОБЕННОСТИ  </a:t>
            </a:r>
            <a:br>
              <a:rPr lang="ru-RU" dirty="0" smtClean="0">
                <a:solidFill>
                  <a:srgbClr val="00B0F0"/>
                </a:solidFill>
              </a:rPr>
            </a:br>
            <a:r>
              <a:rPr lang="ru-RU" dirty="0" smtClean="0">
                <a:solidFill>
                  <a:srgbClr val="00B0F0"/>
                </a:solidFill>
              </a:rPr>
              <a:t>    ДЕТЕЙ 6 - 7  ЛЕТ</a:t>
            </a:r>
            <a:endParaRPr lang="ru-RU" b="1" i="1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7" y="285728"/>
            <a:ext cx="7392314" cy="1785950"/>
          </a:xfrm>
        </p:spPr>
        <p:txBody>
          <a:bodyPr rtlCol="0">
            <a:norm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2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МБДОУ Пильнинский детский </a:t>
            </a:r>
            <a:r>
              <a:rPr lang="ru-RU" sz="22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сад №1 </a:t>
            </a:r>
            <a:r>
              <a:rPr lang="ru-RU" sz="2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« Теремок</a:t>
            </a:r>
            <a:r>
              <a:rPr lang="ru-RU" sz="2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200" b="1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fontAlgn="auto">
              <a:spcAft>
                <a:spcPts val="0"/>
              </a:spcAft>
              <a:defRPr/>
            </a:pPr>
            <a:endParaRPr lang="ru-RU" sz="2200" b="1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Clr>
                <a:srgbClr val="000000"/>
              </a:buClr>
              <a:buSzPct val="100000"/>
            </a:pPr>
            <a:r>
              <a:rPr lang="ru-RU" sz="2200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Воспитатель: </a:t>
            </a:r>
            <a:r>
              <a:rPr lang="ru-RU" sz="2200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Горбунова Л.В.</a:t>
            </a:r>
            <a:endParaRPr lang="ru-RU" dirty="0" smtClean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857364"/>
            <a:ext cx="8786842" cy="4311649"/>
          </a:xfrm>
        </p:spPr>
        <p:txBody>
          <a:bodyPr/>
          <a:lstStyle/>
          <a:p>
            <a:r>
              <a:rPr lang="ru-RU" sz="2800" dirty="0" smtClean="0"/>
              <a:t>В подготовительной к школе группе завершается дошкольный возраст.</a:t>
            </a:r>
          </a:p>
          <a:p>
            <a:r>
              <a:rPr lang="ru-RU" sz="2800" dirty="0" smtClean="0"/>
              <a:t> Его основные достижения связаны с освоением мира вещей как предметов человеческой культуры; освоением форм позитивного общения с людьми; </a:t>
            </a:r>
          </a:p>
          <a:p>
            <a:r>
              <a:rPr lang="ru-RU" sz="2800" dirty="0" smtClean="0"/>
              <a:t>     К концу дошкольного возраста ребенок обладает высоким уровнем познавательного и личностного развития, что позволяет ему в дальнейшем успешно учиться в школе.</a:t>
            </a: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46283"/>
            <a:ext cx="8229600" cy="4197361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ru-RU" b="1" dirty="0" smtClean="0">
                <a:solidFill>
                  <a:schemeClr val="accent2"/>
                </a:solidFill>
              </a:rPr>
              <a:t>Ребенок начинает понимать свои чувства и переживания в полной мере и сообщает об этом взрослым;</a:t>
            </a:r>
          </a:p>
          <a:p>
            <a:pPr>
              <a:lnSpc>
                <a:spcPct val="90000"/>
              </a:lnSpc>
              <a:defRPr/>
            </a:pPr>
            <a:r>
              <a:rPr lang="ru-RU" b="1" dirty="0" smtClean="0">
                <a:solidFill>
                  <a:schemeClr val="accent2"/>
                </a:solidFill>
              </a:rPr>
              <a:t>Детям очень важно как к ним относятся окружающие люди;</a:t>
            </a:r>
          </a:p>
          <a:p>
            <a:pPr>
              <a:lnSpc>
                <a:spcPct val="90000"/>
              </a:lnSpc>
              <a:defRPr/>
            </a:pPr>
            <a:r>
              <a:rPr lang="ru-RU" b="1" dirty="0" smtClean="0">
                <a:solidFill>
                  <a:schemeClr val="accent2"/>
                </a:solidFill>
              </a:rPr>
              <a:t>Происходит полное доверие взрослому, принятие его точки зрения. Отношение к взрослому как к единственному источнику достоверного знания;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928802"/>
            <a:ext cx="8640762" cy="4668848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dirty="0">
                <a:latin typeface="Georgia" pitchFamily="18" charset="0"/>
              </a:rPr>
              <a:t>Поощряйте общение со сверстниками</a:t>
            </a:r>
          </a:p>
          <a:p>
            <a:pPr algn="ctr">
              <a:buFontTx/>
              <a:buNone/>
            </a:pPr>
            <a:endParaRPr lang="ru-RU" dirty="0">
              <a:latin typeface="Georgia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420888"/>
            <a:ext cx="5184576" cy="38884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928802"/>
            <a:ext cx="8713787" cy="4668848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dirty="0">
                <a:latin typeface="Georgia" pitchFamily="18" charset="0"/>
              </a:rPr>
              <a:t>Учите ребенка управлять эмоциями (на примере своего поведения)</a:t>
            </a:r>
          </a:p>
          <a:p>
            <a:pPr algn="ctr">
              <a:buFontTx/>
              <a:buNone/>
            </a:pPr>
            <a:r>
              <a:rPr lang="ru-RU" dirty="0"/>
              <a:t>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996952"/>
            <a:ext cx="2754014" cy="367201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969205"/>
            <a:ext cx="2700300" cy="36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916832"/>
            <a:ext cx="758220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>
                <a:solidFill>
                  <a:srgbClr val="00B0F0"/>
                </a:solidFill>
              </a:rPr>
              <a:t>Благодарим за внимание!</a:t>
            </a:r>
            <a:endParaRPr lang="ru-RU" sz="4800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2143116"/>
            <a:ext cx="746318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70C0"/>
                </a:solidFill>
              </a:rPr>
              <a:t>Возраст 6 - 7 лет</a:t>
            </a:r>
          </a:p>
          <a:p>
            <a:r>
              <a:rPr lang="ru-RU" sz="2800" dirty="0" smtClean="0"/>
              <a:t>Старший дошкольный возраст — период познания мира человеческих отношений, творчества и подготовки к следующему, совершенно новому этапу в его жизни — обучению в школе. </a:t>
            </a:r>
          </a:p>
          <a:p>
            <a:endParaRPr lang="ru-RU" sz="28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/>
          <a:lstStyle/>
          <a:p>
            <a:r>
              <a:rPr lang="ru-RU" sz="2400" b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Игровая деятельность</a:t>
            </a:r>
            <a:endParaRPr lang="ru-RU" sz="2400" u="sng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ru-RU" sz="2400" dirty="0" smtClean="0"/>
              <a:t>В сюжетно-ролевых играх дети осваивают сложные взаимодействия людей, жизненные ситуации</a:t>
            </a:r>
          </a:p>
          <a:p>
            <a:r>
              <a:rPr lang="ru-RU" sz="2400" dirty="0" smtClean="0"/>
              <a:t>Игровое пространство усложняется. </a:t>
            </a:r>
          </a:p>
          <a:p>
            <a:r>
              <a:rPr lang="ru-RU" sz="2400" dirty="0" smtClean="0"/>
              <a:t>При организации совместных игр дети используют договор, умеют учитывать интересы других, в некоторой степени сдерживать эмоциональные порывы.</a:t>
            </a:r>
          </a:p>
          <a:p>
            <a:r>
              <a:rPr lang="ru-RU" sz="2400" dirty="0" smtClean="0"/>
              <a:t>Происходит постепенный переход от игры как ведущей деятельности к учению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411675"/>
          </a:xfrm>
        </p:spPr>
        <p:txBody>
          <a:bodyPr/>
          <a:lstStyle/>
          <a:p>
            <a:r>
              <a:rPr lang="ru-RU" sz="2800" b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Конструирование</a:t>
            </a:r>
          </a:p>
          <a:p>
            <a:r>
              <a:rPr lang="ru-RU" sz="2400" dirty="0" smtClean="0"/>
              <a:t>Освоили конструирование из строительного материала. </a:t>
            </a:r>
          </a:p>
          <a:p>
            <a:r>
              <a:rPr lang="ru-RU" sz="2400" dirty="0" smtClean="0"/>
              <a:t>Могут освоить сложные формы сложения из листа бумаги и придумывать собственные</a:t>
            </a:r>
          </a:p>
          <a:p>
            <a:r>
              <a:rPr lang="ru-RU" sz="2400" dirty="0" smtClean="0"/>
              <a:t>Усложняется конструирование из природного материала. </a:t>
            </a: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034" y="1785926"/>
            <a:ext cx="7929618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ru-RU" sz="2000" b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Изобразительная деятельность</a:t>
            </a:r>
          </a:p>
          <a:p>
            <a:pPr eaLnBrk="1" hangingPunct="1">
              <a:lnSpc>
                <a:spcPct val="80000"/>
              </a:lnSpc>
              <a:buFont typeface="Arial" pitchFamily="34" charset="0"/>
              <a:buChar char="•"/>
              <a:defRPr/>
            </a:pPr>
            <a:endParaRPr lang="ru-RU" sz="2000" b="1" u="sng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eaLnBrk="1" hangingPunct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ru-RU" sz="2000" dirty="0" smtClean="0"/>
              <a:t>Образы из окружающей жизни и литературных произведений сложные. 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ru-RU" sz="2000" dirty="0" smtClean="0"/>
              <a:t>Рисунки приобретают более детализированный характер, обогащается их цветовая гамма.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dirty="0" smtClean="0"/>
              <a:t> </a:t>
            </a:r>
          </a:p>
          <a:p>
            <a:pPr eaLnBrk="1" hangingPunct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ru-RU" sz="2000" dirty="0" smtClean="0"/>
              <a:t>Более явными становятся различия между рисунками мальчиков и девочек.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dirty="0" smtClean="0"/>
              <a:t> 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  <a:buFont typeface="Arial" pitchFamily="34" charset="0"/>
              <a:buChar char="•"/>
              <a:defRPr/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  <a:defRPr/>
            </a:pPr>
            <a:endParaRPr lang="ru-RU" sz="2000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14290"/>
            <a:ext cx="8229600" cy="500066"/>
          </a:xfrm>
          <a:solidFill>
            <a:srgbClr val="66FFFF"/>
          </a:solidFill>
        </p:spPr>
        <p:txBody>
          <a:bodyPr/>
          <a:lstStyle/>
          <a:p>
            <a:pPr eaLnBrk="1" hangingPunct="1"/>
            <a:r>
              <a:rPr lang="ru-RU" sz="4000" b="1" dirty="0" smtClean="0"/>
              <a:t>Ведущие психические процессы</a:t>
            </a:r>
          </a:p>
        </p:txBody>
      </p:sp>
      <p:sp>
        <p:nvSpPr>
          <p:cNvPr id="27652" name="Line 8"/>
          <p:cNvSpPr>
            <a:spLocks noChangeShapeType="1"/>
          </p:cNvSpPr>
          <p:nvPr/>
        </p:nvSpPr>
        <p:spPr bwMode="auto">
          <a:xfrm flipH="1" flipV="1">
            <a:off x="2428860" y="2428868"/>
            <a:ext cx="1081087" cy="431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7653" name="Line 9"/>
          <p:cNvSpPr>
            <a:spLocks noChangeShapeType="1"/>
          </p:cNvSpPr>
          <p:nvPr/>
        </p:nvSpPr>
        <p:spPr bwMode="auto">
          <a:xfrm flipV="1">
            <a:off x="5715008" y="2357430"/>
            <a:ext cx="936625" cy="431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7654" name="Line 10"/>
          <p:cNvSpPr>
            <a:spLocks noChangeShapeType="1"/>
          </p:cNvSpPr>
          <p:nvPr/>
        </p:nvSpPr>
        <p:spPr bwMode="auto">
          <a:xfrm flipH="1">
            <a:off x="2071670" y="3643314"/>
            <a:ext cx="1296987" cy="2889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7655" name="Line 11"/>
          <p:cNvSpPr>
            <a:spLocks noChangeShapeType="1"/>
          </p:cNvSpPr>
          <p:nvPr/>
        </p:nvSpPr>
        <p:spPr bwMode="auto">
          <a:xfrm>
            <a:off x="5643570" y="3357563"/>
            <a:ext cx="1071570" cy="142876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7656" name="Line 12"/>
          <p:cNvSpPr>
            <a:spLocks noChangeShapeType="1"/>
          </p:cNvSpPr>
          <p:nvPr/>
        </p:nvSpPr>
        <p:spPr bwMode="auto">
          <a:xfrm>
            <a:off x="4597717" y="3714752"/>
            <a:ext cx="45720" cy="42862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7657" name="Text Box 13"/>
          <p:cNvSpPr txBox="1">
            <a:spLocks noChangeArrowheads="1"/>
          </p:cNvSpPr>
          <p:nvPr/>
        </p:nvSpPr>
        <p:spPr bwMode="auto">
          <a:xfrm>
            <a:off x="0" y="2143117"/>
            <a:ext cx="23399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3200" dirty="0">
                <a:solidFill>
                  <a:schemeClr val="accent2"/>
                </a:solidFill>
              </a:rPr>
              <a:t>внимание</a:t>
            </a:r>
          </a:p>
        </p:txBody>
      </p:sp>
      <p:sp>
        <p:nvSpPr>
          <p:cNvPr id="27658" name="Text Box 14"/>
          <p:cNvSpPr txBox="1">
            <a:spLocks noChangeArrowheads="1"/>
          </p:cNvSpPr>
          <p:nvPr/>
        </p:nvSpPr>
        <p:spPr bwMode="auto">
          <a:xfrm>
            <a:off x="6588125" y="1928802"/>
            <a:ext cx="23764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800" i="1" dirty="0">
                <a:solidFill>
                  <a:srgbClr val="CC66FF"/>
                </a:solidFill>
              </a:rPr>
              <a:t>мышление</a:t>
            </a:r>
          </a:p>
        </p:txBody>
      </p:sp>
      <p:sp>
        <p:nvSpPr>
          <p:cNvPr id="27659" name="Text Box 15"/>
          <p:cNvSpPr txBox="1">
            <a:spLocks noChangeArrowheads="1"/>
          </p:cNvSpPr>
          <p:nvPr/>
        </p:nvSpPr>
        <p:spPr bwMode="auto">
          <a:xfrm>
            <a:off x="395288" y="3500438"/>
            <a:ext cx="23050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800" b="1" dirty="0">
                <a:solidFill>
                  <a:srgbClr val="CC00CC"/>
                </a:solidFill>
              </a:rPr>
              <a:t>память</a:t>
            </a:r>
          </a:p>
        </p:txBody>
      </p:sp>
      <p:sp>
        <p:nvSpPr>
          <p:cNvPr id="27660" name="Text Box 16"/>
          <p:cNvSpPr txBox="1">
            <a:spLocks noChangeArrowheads="1"/>
          </p:cNvSpPr>
          <p:nvPr/>
        </p:nvSpPr>
        <p:spPr bwMode="auto">
          <a:xfrm>
            <a:off x="6372225" y="3429000"/>
            <a:ext cx="25923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 dirty="0">
                <a:solidFill>
                  <a:srgbClr val="009900"/>
                </a:solidFill>
              </a:rPr>
              <a:t>восприятие</a:t>
            </a:r>
          </a:p>
        </p:txBody>
      </p:sp>
      <p:sp>
        <p:nvSpPr>
          <p:cNvPr id="27661" name="Text Box 17"/>
          <p:cNvSpPr txBox="1">
            <a:spLocks noChangeArrowheads="1"/>
          </p:cNvSpPr>
          <p:nvPr/>
        </p:nvSpPr>
        <p:spPr bwMode="auto">
          <a:xfrm>
            <a:off x="3357554" y="4071942"/>
            <a:ext cx="257176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dirty="0">
                <a:solidFill>
                  <a:srgbClr val="CC6600"/>
                </a:solidFill>
              </a:rPr>
              <a:t>воображение</a:t>
            </a:r>
          </a:p>
        </p:txBody>
      </p:sp>
      <p:pic>
        <p:nvPicPr>
          <p:cNvPr id="14" name="Picture 6" descr="j0300840"/>
          <p:cNvPicPr>
            <a:picLocks noChangeAspect="1" noChangeArrowheads="1"/>
          </p:cNvPicPr>
          <p:nvPr/>
        </p:nvPicPr>
        <p:blipFill>
          <a:blip r:embed="rId2">
            <a:lum bright="6000"/>
            <a:grayscl/>
          </a:blip>
          <a:srcRect l="11900" t="21898" r="5356" b="14600"/>
          <a:stretch>
            <a:fillRect/>
          </a:stretch>
        </p:blipFill>
        <p:spPr bwMode="auto">
          <a:xfrm>
            <a:off x="3000364" y="4929198"/>
            <a:ext cx="2933415" cy="1760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142845" y="5214950"/>
            <a:ext cx="35004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произвольное</a:t>
            </a:r>
            <a:endParaRPr lang="ru-RU" sz="4800" kern="10" spc="-36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FF6600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72132" y="4929198"/>
            <a:ext cx="357186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kern="1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/>
                <a:cs typeface="Times New Roman"/>
              </a:rPr>
              <a:t>непроизвольное</a:t>
            </a:r>
            <a:endParaRPr lang="ru-RU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0825" y="2014744"/>
            <a:ext cx="2537114" cy="3290176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3116"/>
            <a:ext cx="9144000" cy="3983047"/>
          </a:xfrm>
        </p:spPr>
        <p:txBody>
          <a:bodyPr/>
          <a:lstStyle/>
          <a:p>
            <a:r>
              <a:rPr lang="ru-RU" b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Внимание </a:t>
            </a:r>
            <a:r>
              <a:rPr lang="ru-RU" dirty="0" smtClean="0"/>
              <a:t>становится произвольным. </a:t>
            </a:r>
          </a:p>
          <a:p>
            <a:r>
              <a:rPr lang="ru-RU" dirty="0" smtClean="0"/>
              <a:t>Возрастают концентрация, объем и устойчивость внимания</a:t>
            </a:r>
          </a:p>
          <a:p>
            <a:r>
              <a:rPr lang="ru-RU" dirty="0" smtClean="0"/>
              <a:t>В некоторых видах деятельности время произвольного сосредоточения достигает 30 минут. 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2060848"/>
            <a:ext cx="8572560" cy="3638560"/>
          </a:xfrm>
        </p:spPr>
        <p:txBody>
          <a:bodyPr/>
          <a:lstStyle/>
          <a:p>
            <a:r>
              <a:rPr lang="ru-RU" b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Память</a:t>
            </a:r>
            <a:endParaRPr lang="ru-RU" u="sng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 Увеличивается объем памяти, что позволяет детям непроизвольно запоминать достаточно большой объем информации. 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Дети могут самостоятельно ставить перед собой задачу что-либо запомнить.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 Используют простейший механический способ запоминания – повторение.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/>
          <a:lstStyle/>
          <a:p>
            <a:r>
              <a:rPr lang="ru-RU" b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Отношения со взрослыми</a:t>
            </a:r>
            <a:endParaRPr lang="ru-RU" u="sng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ru-RU" dirty="0" smtClean="0"/>
              <a:t>Умеют следовать инструкции взрослого, придерживаться игровых правил.</a:t>
            </a:r>
          </a:p>
          <a:p>
            <a:r>
              <a:rPr lang="ru-RU" dirty="0" smtClean="0"/>
              <a:t> Ребёнок стремиться качественно выполнить какое-либо задание, сравнить с образцом и переделать, если что-то не получилось.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2</Template>
  <TotalTime>465</TotalTime>
  <Words>310</Words>
  <Application>Microsoft Office PowerPoint</Application>
  <PresentationFormat>Экран (4:3)</PresentationFormat>
  <Paragraphs>53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Georgia</vt:lpstr>
      <vt:lpstr>Impact</vt:lpstr>
      <vt:lpstr>Times New Roman</vt:lpstr>
      <vt:lpstr>Шаблон 2</vt:lpstr>
      <vt:lpstr>ВОЗРАСТНЫЕ  ОСОБЕННОСТИ       ДЕТЕЙ 6 - 7  ЛЕТ</vt:lpstr>
      <vt:lpstr>Презентация PowerPoint</vt:lpstr>
      <vt:lpstr>Презентация PowerPoint</vt:lpstr>
      <vt:lpstr>Презентация PowerPoint</vt:lpstr>
      <vt:lpstr>Презентация PowerPoint</vt:lpstr>
      <vt:lpstr>Ведущие психические процессы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ВОЗРАСТНЫЕ  ОСОБЕННОСТИ       ДЕТЕЙ  5-6 ЛЕТ</dc:title>
  <dc:creator>Пользователь</dc:creator>
  <cp:lastModifiedBy>Пользователь</cp:lastModifiedBy>
  <cp:revision>61</cp:revision>
  <dcterms:created xsi:type="dcterms:W3CDTF">2013-10-18T17:44:48Z</dcterms:created>
  <dcterms:modified xsi:type="dcterms:W3CDTF">2020-03-10T10:56:01Z</dcterms:modified>
</cp:coreProperties>
</file>